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6" r:id="rId7"/>
    <p:sldId id="264" r:id="rId8"/>
    <p:sldId id="265" r:id="rId9"/>
    <p:sldId id="259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\Documents\GitHub\AutoCIF\experiments\8_29_22%20slide%20bleach%20test%20two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Signal</a:t>
            </a:r>
            <a:r>
              <a:rPr lang="en-US" baseline="0"/>
              <a:t> after stain and bleach % comparision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v>Bleached Signal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Sheet1!$A$12:$A$14</c:f>
              <c:strCache>
                <c:ptCount val="3"/>
                <c:pt idx="0">
                  <c:v>cycle1</c:v>
                </c:pt>
                <c:pt idx="1">
                  <c:v>cycle2</c:v>
                </c:pt>
                <c:pt idx="2">
                  <c:v>cycle3</c:v>
                </c:pt>
              </c:strCache>
            </c:strRef>
          </c:cat>
          <c:val>
            <c:numRef>
              <c:f>Sheet1!$B$12:$B$14</c:f>
              <c:numCache>
                <c:formatCode>General</c:formatCode>
                <c:ptCount val="3"/>
                <c:pt idx="0">
                  <c:v>553</c:v>
                </c:pt>
                <c:pt idx="1">
                  <c:v>710</c:v>
                </c:pt>
                <c:pt idx="2">
                  <c:v>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59-4113-A0AD-CC39A15BAA67}"/>
            </c:ext>
          </c:extLst>
        </c:ser>
        <c:ser>
          <c:idx val="1"/>
          <c:order val="1"/>
          <c:tx>
            <c:v>Stained Signal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Sheet1!$A$12:$A$14</c:f>
              <c:strCache>
                <c:ptCount val="3"/>
                <c:pt idx="0">
                  <c:v>cycle1</c:v>
                </c:pt>
                <c:pt idx="1">
                  <c:v>cycle2</c:v>
                </c:pt>
                <c:pt idx="2">
                  <c:v>cycle3</c:v>
                </c:pt>
              </c:strCache>
            </c:strRef>
          </c:cat>
          <c:val>
            <c:numRef>
              <c:f>Sheet1!$C$12:$C$14</c:f>
              <c:numCache>
                <c:formatCode>General</c:formatCode>
                <c:ptCount val="3"/>
                <c:pt idx="0">
                  <c:v>4734</c:v>
                </c:pt>
                <c:pt idx="1">
                  <c:v>23945</c:v>
                </c:pt>
                <c:pt idx="2">
                  <c:v>4248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59-4113-A0AD-CC39A15BA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2633200"/>
        <c:axId val="292633616"/>
      </c:barChart>
      <c:catAx>
        <c:axId val="292633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633616"/>
        <c:crosses val="autoZero"/>
        <c:auto val="1"/>
        <c:lblAlgn val="ctr"/>
        <c:lblOffset val="100"/>
        <c:noMultiLvlLbl val="0"/>
      </c:catAx>
      <c:valAx>
        <c:axId val="29263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%Signal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6332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BD90-7724-84A2-8FDE-18C4BD509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2BC7B-5C48-5FDE-FD92-1111040B2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5BA05-1021-81AF-4BBC-61642D4E8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C388C-6836-444A-E1C6-2564B1A1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2BAFA-817C-A25D-36C4-53A2F0CE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38FC-3AA9-416F-5A2A-12AEB6BC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B02BD-BE7A-70BF-00DD-98143EAFA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5E4EF-7221-065C-47CF-B6A9C2AA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8E49B-550A-C1A2-14C7-80CF95B7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532F5-3798-F386-0926-04121F9D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8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E7ACF-F23C-230B-E787-8A156413A1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06695-A262-02E2-485F-6F63875A1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29ABC-7E79-85D6-79F8-DE125353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178AA-291C-B41B-BD96-904B727A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13F73-ADCE-5562-6F62-3C86D57F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D858-D975-E181-320B-8F480ED30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0141-9259-0489-697D-AF72BA3E6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1FDEA-0427-6BB3-4587-72703528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24693-2C8A-FBC5-F326-AC738B64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B275-0BBE-4293-3E3B-1AF6E1EA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4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0794-74EE-7B5A-1179-F09D8B2E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B6079-D85D-602D-E78D-83DBDE719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4E3B3-FC9C-64DF-18D0-B2F2C8FD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6B47E-E49E-9935-798C-60A20D14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686A9-924F-67AE-57B4-DACCAF3D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3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73B5-1346-9DE0-C118-E4BCDCF8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40A7-45D6-B141-0980-6721A942E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4E867-1BC0-0140-3709-EBA96C77B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241B7-09D1-289D-E8C8-A5F3999A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A0811-0777-C6AD-80F3-0FF56EC0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57488-E392-B19D-E79E-7BEF0F7E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1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09CD-4EA4-6AAC-963D-222EB7EC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87ED5-813B-7388-E53A-C89D56B87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1C13A-E979-4CC9-C99F-2D1D78360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A9424-1FA3-ADC7-73AF-D89950749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52A25-C9AB-0ED4-C223-5B8C95FD6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09F8D-545C-9E23-9467-B0397A3D6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A5CF9-F9DA-7428-D1D8-F68806A4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E5397-C88B-6C32-DF93-68AFA16C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1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66D6-1A2B-AA49-6C2D-84ADEFA2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6740A-5B61-5907-9B88-E2818DF7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E25AA-6DCD-CBD0-6A30-6258217C5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6C4A1-04D8-3AF1-0DD5-B16373BD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58A35-AF5B-3B08-520E-09E020D90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2E6DA-0CE9-2010-F4CE-5D484B37A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EF2A0-3DB1-36B6-56F8-E675A9D9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F59-0BC3-8D00-359D-D8935D35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6BD41-998F-CCB5-AA60-5F86C2795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67610-2098-89C7-6645-152948B5C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7BD39-E56D-16F6-78DC-7E7C0916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4612A-3C3A-7EFD-CDF1-6FE1EF8DB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96B27-EC2C-CE09-0EAF-FA2305DF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1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A88E-DA83-2B5E-DAFD-92C572EB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1BDDD-9C66-4E42-015C-74B7EBA21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E8CB8-3947-21A4-EBFD-74EB7519A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6E59B-C814-FA5E-E24F-BEF34EC0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76927-BB8A-B4FF-A66D-67FA6283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0B54E-483D-9B2A-EA9E-C5F787EA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2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A43366-B849-7649-9657-3FDD42B6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3AC27-C7C5-3708-F745-E98C9B42B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0BA5F-1FB0-3C21-DA92-7D5F0396F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891AC-0A14-4107-B5D8-42E7AF907A78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C37E2-EA1C-4B53-091B-D12F12B41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D091-D084-90A2-E56B-7E3384C8D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3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5.wmf"/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8.bin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24.bin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FAEE-45E8-53A0-518B-9A342852C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55011"/>
          </a:xfrm>
        </p:spPr>
        <p:txBody>
          <a:bodyPr/>
          <a:lstStyle/>
          <a:p>
            <a:r>
              <a:rPr lang="en-US" dirty="0"/>
              <a:t>Slide Bleach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B7734-296B-AAD6-17BD-38794F51E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3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E1BE-A414-D1FC-CBDC-9723B05F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407"/>
          </a:xfrm>
        </p:spPr>
        <p:txBody>
          <a:bodyPr>
            <a:normAutofit fontScale="90000"/>
          </a:bodyPr>
          <a:lstStyle/>
          <a:p>
            <a:r>
              <a:rPr lang="en-US" dirty="0"/>
              <a:t>Notes on experimental rerun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02F98-76BB-7A4F-D932-CB4A52A5F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curtain to stop reflection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Take image before even </a:t>
            </a:r>
            <a:r>
              <a:rPr lang="en-US" sz="2400" dirty="0" err="1"/>
              <a:t>Hoescht</a:t>
            </a:r>
            <a:r>
              <a:rPr lang="en-US" sz="2400" dirty="0"/>
              <a:t> stain is applied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1x1 (if RAM is finally in)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Lower exposure times on </a:t>
            </a:r>
            <a:r>
              <a:rPr lang="en-US" sz="2400" dirty="0" err="1"/>
              <a:t>autofluoresced</a:t>
            </a:r>
            <a:r>
              <a:rPr lang="en-US" sz="2400" dirty="0"/>
              <a:t> image and scale to subtract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Make sure not to alter 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Level slightly better (its close to being good enough)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A555 for the first cycle secondary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58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F56F-37C8-DAB4-A4A3-359AA71B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1D34C-AED8-6C53-7C92-F5733DE1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ECC2-517D-0892-1F7B-A8D27DD1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55" y="8177"/>
            <a:ext cx="10515600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B7A8-9937-2B40-C975-58CD495F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6176963"/>
          </a:xfrm>
        </p:spPr>
        <p:txBody>
          <a:bodyPr>
            <a:normAutofit fontScale="47500" lnSpcReduction="20000"/>
          </a:bodyPr>
          <a:lstStyle/>
          <a:p>
            <a:r>
              <a:rPr lang="en-US" sz="2000" dirty="0"/>
              <a:t>Stained and bleached slides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cycle 0</a:t>
            </a:r>
            <a:endParaRPr lang="en-U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1:5k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hoescht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5 minutes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cycle 1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Primary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 Mouse-ECAD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 Rabbit-MUC2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Secondary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 anti-mouse-488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 anti-rabbit-532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cycle 2</a:t>
            </a:r>
            <a:endParaRPr lang="en-U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 ezrin-488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 chromogranin A -A594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3.gamma actin-A647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cycle 3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 this cycle was done the following day.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 PCNA -A488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 villin-A546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3. Na-K-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APase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A647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Primary incubation 1:100 for both for 45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mintutes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7EB4F-A344-0A21-5F99-A3E3D23D3E13}"/>
              </a:ext>
            </a:extLst>
          </p:cNvPr>
          <p:cNvSpPr txBox="1"/>
          <p:nvPr/>
        </p:nvSpPr>
        <p:spPr>
          <a:xfrm>
            <a:off x="5434642" y="2009955"/>
            <a:ext cx="533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Bleach solution was 10mM m-CPBA in PBS at pH 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Bleach incubation time was 5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2X washes w/ pbs after bleach time was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4x4 binned images</a:t>
            </a:r>
          </a:p>
        </p:txBody>
      </p:sp>
    </p:spTree>
    <p:extLst>
      <p:ext uri="{BB962C8B-B14F-4D97-AF65-F5344CB8AC3E}">
        <p14:creationId xmlns:p14="http://schemas.microsoft.com/office/powerpoint/2010/main" val="279237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2CF3-4989-C9D5-6793-92FFAA6A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075"/>
            <a:ext cx="10515600" cy="799441"/>
          </a:xfrm>
        </p:spPr>
        <p:txBody>
          <a:bodyPr/>
          <a:lstStyle/>
          <a:p>
            <a:r>
              <a:rPr lang="en-US" dirty="0"/>
              <a:t>Green Channel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F2AA80C-250B-0ED9-3753-4422EB38B4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153563"/>
              </p:ext>
            </p:extLst>
          </p:nvPr>
        </p:nvGraphicFramePr>
        <p:xfrm>
          <a:off x="336670" y="1414222"/>
          <a:ext cx="3432175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886960" imgH="6334200" progId="PBrush">
                  <p:embed/>
                </p:oleObj>
              </mc:Choice>
              <mc:Fallback>
                <p:oleObj name="Bitmap Image" r:id="rId2" imgW="8886960" imgH="6334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6670" y="1414222"/>
                        <a:ext cx="3432175" cy="2446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4887092-8775-F977-6BDD-C90791DC1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8176"/>
              </p:ext>
            </p:extLst>
          </p:nvPr>
        </p:nvGraphicFramePr>
        <p:xfrm>
          <a:off x="429434" y="4313852"/>
          <a:ext cx="3339411" cy="2381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829720" imgH="6296040" progId="PBrush">
                  <p:embed/>
                </p:oleObj>
              </mc:Choice>
              <mc:Fallback>
                <p:oleObj name="Bitmap Image" r:id="rId4" imgW="8829720" imgH="6296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434" y="4313852"/>
                        <a:ext cx="3339411" cy="2381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1187DA7-6D0E-A2FF-A17C-A3228B6F0D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720419"/>
              </p:ext>
            </p:extLst>
          </p:nvPr>
        </p:nvGraphicFramePr>
        <p:xfrm>
          <a:off x="3956711" y="1468233"/>
          <a:ext cx="3262356" cy="2338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8810640" imgH="6315120" progId="PBrush">
                  <p:embed/>
                </p:oleObj>
              </mc:Choice>
              <mc:Fallback>
                <p:oleObj name="Bitmap Image" r:id="rId6" imgW="8810640" imgH="6315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56711" y="1468233"/>
                        <a:ext cx="3262356" cy="2338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5518984-5577-D73B-2387-6357320F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082192"/>
              </p:ext>
            </p:extLst>
          </p:nvPr>
        </p:nvGraphicFramePr>
        <p:xfrm>
          <a:off x="3983839" y="4313852"/>
          <a:ext cx="3406271" cy="244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8791560" imgH="6315120" progId="PBrush">
                  <p:embed/>
                </p:oleObj>
              </mc:Choice>
              <mc:Fallback>
                <p:oleObj name="Bitmap Image" r:id="rId8" imgW="8791560" imgH="6315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83839" y="4313852"/>
                        <a:ext cx="3406271" cy="2446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C0C0427-76B5-9F31-5B3E-9AEE4FF4D4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531645"/>
              </p:ext>
            </p:extLst>
          </p:nvPr>
        </p:nvGraphicFramePr>
        <p:xfrm>
          <a:off x="7560159" y="1385987"/>
          <a:ext cx="3921600" cy="2523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9725040" imgH="6257880" progId="PBrush">
                  <p:embed/>
                </p:oleObj>
              </mc:Choice>
              <mc:Fallback>
                <p:oleObj name="Bitmap Image" r:id="rId10" imgW="9725040" imgH="6257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159" y="1385987"/>
                        <a:ext cx="3921600" cy="2523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F2C6EAA-501D-56AD-83B6-6C55A1CBCA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683518"/>
              </p:ext>
            </p:extLst>
          </p:nvPr>
        </p:nvGraphicFramePr>
        <p:xfrm>
          <a:off x="7891823" y="4344665"/>
          <a:ext cx="3589936" cy="2513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9020160" imgH="6315120" progId="PBrush">
                  <p:embed/>
                </p:oleObj>
              </mc:Choice>
              <mc:Fallback>
                <p:oleObj name="Bitmap Image" r:id="rId12" imgW="9020160" imgH="6315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91823" y="4344665"/>
                        <a:ext cx="3589936" cy="2513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3A995D5-7559-5E14-CEFD-0A3A322AB3B0}"/>
              </a:ext>
            </a:extLst>
          </p:cNvPr>
          <p:cNvSpPr txBox="1"/>
          <p:nvPr/>
        </p:nvSpPr>
        <p:spPr>
          <a:xfrm>
            <a:off x="1206905" y="97383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Ecad-A488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FA121-5630-4926-69F6-68EECEFE245B}"/>
              </a:ext>
            </a:extLst>
          </p:cNvPr>
          <p:cNvSpPr txBox="1"/>
          <p:nvPr/>
        </p:nvSpPr>
        <p:spPr>
          <a:xfrm>
            <a:off x="4522578" y="1098901"/>
            <a:ext cx="19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Ezrin-A488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1EBEFF-AED9-54AA-14C4-E802A54300E5}"/>
              </a:ext>
            </a:extLst>
          </p:cNvPr>
          <p:cNvSpPr txBox="1"/>
          <p:nvPr/>
        </p:nvSpPr>
        <p:spPr>
          <a:xfrm>
            <a:off x="8658877" y="1029538"/>
            <a:ext cx="19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 PCNA-A488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076812-DD07-52DC-3BD2-2D1475108DB7}"/>
              </a:ext>
            </a:extLst>
          </p:cNvPr>
          <p:cNvSpPr txBox="1"/>
          <p:nvPr/>
        </p:nvSpPr>
        <p:spPr>
          <a:xfrm>
            <a:off x="9117336" y="4011328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 bleach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B1D267-83C3-2A77-685D-6F8D0D268D9C}"/>
              </a:ext>
            </a:extLst>
          </p:cNvPr>
          <p:cNvSpPr txBox="1"/>
          <p:nvPr/>
        </p:nvSpPr>
        <p:spPr>
          <a:xfrm rot="16200000">
            <a:off x="-227247" y="2250071"/>
            <a:ext cx="8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9408FD-6568-2634-A628-62FEA2A01262}"/>
              </a:ext>
            </a:extLst>
          </p:cNvPr>
          <p:cNvSpPr txBox="1"/>
          <p:nvPr/>
        </p:nvSpPr>
        <p:spPr>
          <a:xfrm rot="16200000">
            <a:off x="-306402" y="518659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Bleached</a:t>
            </a:r>
          </a:p>
        </p:txBody>
      </p:sp>
    </p:spTree>
    <p:extLst>
      <p:ext uri="{BB962C8B-B14F-4D97-AF65-F5344CB8AC3E}">
        <p14:creationId xmlns:p14="http://schemas.microsoft.com/office/powerpoint/2010/main" val="31017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99A3-5546-4C03-91DB-AB2236B4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60" y="38519"/>
            <a:ext cx="10515600" cy="802962"/>
          </a:xfrm>
        </p:spPr>
        <p:txBody>
          <a:bodyPr/>
          <a:lstStyle/>
          <a:p>
            <a:r>
              <a:rPr lang="en-US" dirty="0"/>
              <a:t>A488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3F92F-2FF5-D3F3-24F3-2C2CE390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A5A803-5F51-2779-CC9C-A5B202B9F2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430424"/>
              </p:ext>
            </p:extLst>
          </p:nvPr>
        </p:nvGraphicFramePr>
        <p:xfrm>
          <a:off x="436685" y="3843753"/>
          <a:ext cx="3788201" cy="275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744120" imgH="7095960" progId="PBrush">
                  <p:embed/>
                </p:oleObj>
              </mc:Choice>
              <mc:Fallback>
                <p:oleObj name="Bitmap Image" r:id="rId2" imgW="9744120" imgH="709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6685" y="3843753"/>
                        <a:ext cx="3788201" cy="2758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BE78E3A-4337-6F71-2954-B0423692D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68094"/>
              </p:ext>
            </p:extLst>
          </p:nvPr>
        </p:nvGraphicFramePr>
        <p:xfrm>
          <a:off x="4342697" y="3863951"/>
          <a:ext cx="3917717" cy="273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934560" imgH="6943680" progId="PBrush">
                  <p:embed/>
                </p:oleObj>
              </mc:Choice>
              <mc:Fallback>
                <p:oleObj name="Bitmap Image" r:id="rId4" imgW="9934560" imgH="6943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2697" y="3863951"/>
                        <a:ext cx="3917717" cy="273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0CD37E3-A0BF-825E-7B6A-1A45D1EE25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501605"/>
              </p:ext>
            </p:extLst>
          </p:nvPr>
        </p:nvGraphicFramePr>
        <p:xfrm>
          <a:off x="8671523" y="3843753"/>
          <a:ext cx="3488477" cy="273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8943840" imgH="7020000" progId="PBrush">
                  <p:embed/>
                </p:oleObj>
              </mc:Choice>
              <mc:Fallback>
                <p:oleObj name="Bitmap Image" r:id="rId6" imgW="8943840" imgH="7020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71523" y="3843753"/>
                        <a:ext cx="3488477" cy="273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6D8214E-4DFD-EDD7-2B86-5EEB023887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441778"/>
              </p:ext>
            </p:extLst>
          </p:nvPr>
        </p:nvGraphicFramePr>
        <p:xfrm>
          <a:off x="436685" y="841480"/>
          <a:ext cx="3497906" cy="2493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8886960" imgH="6334200" progId="PBrush">
                  <p:embed/>
                </p:oleObj>
              </mc:Choice>
              <mc:Fallback>
                <p:oleObj name="Bitmap Image" r:id="rId8" imgW="8886960" imgH="63342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F2AA80C-250B-0ED9-3753-4422EB38B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685" y="841480"/>
                        <a:ext cx="3497906" cy="2493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16C37A-D1BF-19B5-B4C8-22084AF6F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981985"/>
              </p:ext>
            </p:extLst>
          </p:nvPr>
        </p:nvGraphicFramePr>
        <p:xfrm>
          <a:off x="4512881" y="868053"/>
          <a:ext cx="3497906" cy="2507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8810640" imgH="6315120" progId="PBrush">
                  <p:embed/>
                </p:oleObj>
              </mc:Choice>
              <mc:Fallback>
                <p:oleObj name="Bitmap Image" r:id="rId10" imgW="8810640" imgH="631512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1187DA7-6D0E-A2FF-A17C-A3228B6F0D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2881" y="868053"/>
                        <a:ext cx="3497906" cy="2507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4880022-8BC8-4F82-645D-8EEE2936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772657"/>
              </p:ext>
            </p:extLst>
          </p:nvPr>
        </p:nvGraphicFramePr>
        <p:xfrm>
          <a:off x="8473626" y="945674"/>
          <a:ext cx="3572351" cy="229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9725040" imgH="6257880" progId="PBrush">
                  <p:embed/>
                </p:oleObj>
              </mc:Choice>
              <mc:Fallback>
                <p:oleObj name="Bitmap Image" r:id="rId12" imgW="9725040" imgH="62578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C0C0427-76B5-9F31-5B3E-9AEE4FF4D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73626" y="945674"/>
                        <a:ext cx="3572351" cy="229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C64A7B3-C96E-C951-A3E8-5202AF93539F}"/>
              </a:ext>
            </a:extLst>
          </p:cNvPr>
          <p:cNvSpPr txBox="1"/>
          <p:nvPr/>
        </p:nvSpPr>
        <p:spPr>
          <a:xfrm rot="16200000">
            <a:off x="-141605" y="2088074"/>
            <a:ext cx="6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ADFBE-344E-4C0E-AA35-A296B55B136C}"/>
              </a:ext>
            </a:extLst>
          </p:cNvPr>
          <p:cNvSpPr txBox="1"/>
          <p:nvPr/>
        </p:nvSpPr>
        <p:spPr>
          <a:xfrm rot="16200000">
            <a:off x="-241440" y="5190710"/>
            <a:ext cx="91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Masked</a:t>
            </a:r>
          </a:p>
        </p:txBody>
      </p:sp>
    </p:spTree>
    <p:extLst>
      <p:ext uri="{BB962C8B-B14F-4D97-AF65-F5344CB8AC3E}">
        <p14:creationId xmlns:p14="http://schemas.microsoft.com/office/powerpoint/2010/main" val="116378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DA26-1D1F-E687-E546-A6E31443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320"/>
          </a:xfrm>
        </p:spPr>
        <p:txBody>
          <a:bodyPr/>
          <a:lstStyle/>
          <a:p>
            <a:r>
              <a:rPr lang="en-US" dirty="0"/>
              <a:t>A488 intensity vs cycle (and bleach count)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0D31D-F771-C07C-69D2-09514AA84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3242094" cy="5009446"/>
          </a:xfrm>
        </p:spPr>
        <p:txBody>
          <a:bodyPr>
            <a:normAutofit/>
          </a:bodyPr>
          <a:lstStyle/>
          <a:p>
            <a:r>
              <a:rPr lang="en-US" sz="2000" dirty="0"/>
              <a:t>Mask used in cycle 1 is same as mask used for cycle 1 bleach image. </a:t>
            </a:r>
          </a:p>
          <a:p>
            <a:r>
              <a:rPr lang="en-US" sz="2000" dirty="0"/>
              <a:t>Mask in cycle 2 is same as cycle 2 bleach, etc. </a:t>
            </a:r>
          </a:p>
          <a:p>
            <a:r>
              <a:rPr lang="en-US" sz="2000" dirty="0"/>
              <a:t>Number is reported avg from histogram in </a:t>
            </a:r>
            <a:r>
              <a:rPr lang="en-US" sz="2000" dirty="0" err="1"/>
              <a:t>imagej</a:t>
            </a:r>
            <a:endParaRPr lang="en-US" sz="2000" dirty="0"/>
          </a:p>
          <a:p>
            <a:r>
              <a:rPr lang="en-US" sz="2000" dirty="0"/>
              <a:t>Note signal includes autofluorescence in all numbers including bleached signal as I messed up initial unstained image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00C72EE-3799-821E-098B-7FDC9E219F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523805"/>
              </p:ext>
            </p:extLst>
          </p:nvPr>
        </p:nvGraphicFramePr>
        <p:xfrm>
          <a:off x="5086488" y="2141852"/>
          <a:ext cx="6050440" cy="3549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104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2A689-0333-3BF5-B9A5-86221B13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671"/>
          </a:xfrm>
        </p:spPr>
        <p:txBody>
          <a:bodyPr>
            <a:normAutofit fontScale="90000"/>
          </a:bodyPr>
          <a:lstStyle/>
          <a:p>
            <a:r>
              <a:rPr lang="en-US" dirty="0"/>
              <a:t>Red Channel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DB65C-A71E-620D-D374-69EBF8D3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875"/>
            <a:ext cx="10515600" cy="4650088"/>
          </a:xfrm>
        </p:spPr>
        <p:txBody>
          <a:bodyPr/>
          <a:lstStyle/>
          <a:p>
            <a:r>
              <a:rPr lang="en-US" dirty="0"/>
              <a:t>Strange pattern on Image that I couldn’t figure out why it was there at the time. After diagnostics, I determined that it was a reflection pattern on the ring above the platform that hold the objective and moves it. </a:t>
            </a:r>
          </a:p>
          <a:p>
            <a:r>
              <a:rPr lang="en-US" dirty="0"/>
              <a:t>Chromogranin A has not worked in a long time. So it not showing up is not surprising</a:t>
            </a:r>
          </a:p>
          <a:p>
            <a:r>
              <a:rPr lang="en-US" dirty="0"/>
              <a:t>Villin-A546 has never been tested in my hands before. Unknown if it will stain if it is the first one chosen. Villin-A488 stains very well though. </a:t>
            </a:r>
          </a:p>
        </p:txBody>
      </p:sp>
    </p:spTree>
    <p:extLst>
      <p:ext uri="{BB962C8B-B14F-4D97-AF65-F5344CB8AC3E}">
        <p14:creationId xmlns:p14="http://schemas.microsoft.com/office/powerpoint/2010/main" val="214453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D21-CAF1-4D71-7286-4D8D4AE1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2" y="-45027"/>
            <a:ext cx="10515600" cy="644166"/>
          </a:xfrm>
        </p:spPr>
        <p:txBody>
          <a:bodyPr>
            <a:normAutofit fontScale="90000"/>
          </a:bodyPr>
          <a:lstStyle/>
          <a:p>
            <a:r>
              <a:rPr lang="en-US" dirty="0"/>
              <a:t>Red Channel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B57A62-6141-1B9A-47DC-24EB1AD508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319687"/>
              </p:ext>
            </p:extLst>
          </p:nvPr>
        </p:nvGraphicFramePr>
        <p:xfrm>
          <a:off x="401002" y="1043153"/>
          <a:ext cx="3920628" cy="2747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801360" imgH="6867360" progId="PBrush">
                  <p:embed/>
                </p:oleObj>
              </mc:Choice>
              <mc:Fallback>
                <p:oleObj name="Bitmap Image" r:id="rId2" imgW="9801360" imgH="6867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1002" y="1043153"/>
                        <a:ext cx="3920628" cy="2747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0A997B1-9A9B-6E64-B738-86B04ABD2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958447"/>
              </p:ext>
            </p:extLst>
          </p:nvPr>
        </p:nvGraphicFramePr>
        <p:xfrm>
          <a:off x="450012" y="3824111"/>
          <a:ext cx="4033776" cy="2833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858240" imgH="6924600" progId="PBrush">
                  <p:embed/>
                </p:oleObj>
              </mc:Choice>
              <mc:Fallback>
                <p:oleObj name="Bitmap Image" r:id="rId4" imgW="9858240" imgH="6924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012" y="3824111"/>
                        <a:ext cx="4033776" cy="2833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E9BEBE7-F5FF-C5E6-482C-12569B00B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221584"/>
              </p:ext>
            </p:extLst>
          </p:nvPr>
        </p:nvGraphicFramePr>
        <p:xfrm>
          <a:off x="4378204" y="1009292"/>
          <a:ext cx="4033777" cy="281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896400" imgH="6905520" progId="PBrush">
                  <p:embed/>
                </p:oleObj>
              </mc:Choice>
              <mc:Fallback>
                <p:oleObj name="Bitmap Image" r:id="rId6" imgW="9896400" imgH="6905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8204" y="1009292"/>
                        <a:ext cx="4033777" cy="2814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99007E0-21A2-A724-522E-7931265EC8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565090"/>
              </p:ext>
            </p:extLst>
          </p:nvPr>
        </p:nvGraphicFramePr>
        <p:xfrm>
          <a:off x="4430997" y="3892947"/>
          <a:ext cx="4033776" cy="2831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9648720" imgH="6772320" progId="PBrush">
                  <p:embed/>
                </p:oleObj>
              </mc:Choice>
              <mc:Fallback>
                <p:oleObj name="Bitmap Image" r:id="rId8" imgW="9648720" imgH="6772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30997" y="3892947"/>
                        <a:ext cx="4033776" cy="2831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DDDFE21-F86E-2884-C9C7-7F0369CE4F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362649"/>
              </p:ext>
            </p:extLst>
          </p:nvPr>
        </p:nvGraphicFramePr>
        <p:xfrm>
          <a:off x="8411981" y="1182940"/>
          <a:ext cx="3787945" cy="2503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10449000" imgH="6905520" progId="PBrush">
                  <p:embed/>
                </p:oleObj>
              </mc:Choice>
              <mc:Fallback>
                <p:oleObj name="Bitmap Image" r:id="rId10" imgW="10449000" imgH="6905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11981" y="1182940"/>
                        <a:ext cx="3787945" cy="2503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55840F2-5496-0117-FA2C-CAB32F67F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889404"/>
              </p:ext>
            </p:extLst>
          </p:nvPr>
        </p:nvGraphicFramePr>
        <p:xfrm>
          <a:off x="8511637" y="3905645"/>
          <a:ext cx="3787945" cy="2632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9991800" imgH="6943680" progId="PBrush">
                  <p:embed/>
                </p:oleObj>
              </mc:Choice>
              <mc:Fallback>
                <p:oleObj name="Bitmap Image" r:id="rId12" imgW="9991800" imgH="6943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511637" y="3905645"/>
                        <a:ext cx="3787945" cy="2632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A39F9F-63E1-8154-AA5E-15C405B2C81D}"/>
              </a:ext>
            </a:extLst>
          </p:cNvPr>
          <p:cNvSpPr txBox="1"/>
          <p:nvPr/>
        </p:nvSpPr>
        <p:spPr>
          <a:xfrm rot="16200000">
            <a:off x="-227247" y="2250071"/>
            <a:ext cx="8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31513-E7A4-F1D0-03D3-A3A29C4DA906}"/>
              </a:ext>
            </a:extLst>
          </p:cNvPr>
          <p:cNvSpPr txBox="1"/>
          <p:nvPr/>
        </p:nvSpPr>
        <p:spPr>
          <a:xfrm rot="16200000">
            <a:off x="-306402" y="518659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0D137-AB4E-4AFD-8C2A-8441024E693E}"/>
              </a:ext>
            </a:extLst>
          </p:cNvPr>
          <p:cNvSpPr txBox="1"/>
          <p:nvPr/>
        </p:nvSpPr>
        <p:spPr>
          <a:xfrm>
            <a:off x="1112808" y="632969"/>
            <a:ext cx="198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Muc2-A532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F47F1-FB7A-97AA-CE96-AFBD20F1C849}"/>
              </a:ext>
            </a:extLst>
          </p:cNvPr>
          <p:cNvSpPr txBox="1"/>
          <p:nvPr/>
        </p:nvSpPr>
        <p:spPr>
          <a:xfrm>
            <a:off x="4905036" y="639960"/>
            <a:ext cx="298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Chromogranin A-A594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9BE3C-C966-87EC-2100-9251F4C70208}"/>
              </a:ext>
            </a:extLst>
          </p:cNvPr>
          <p:cNvSpPr txBox="1"/>
          <p:nvPr/>
        </p:nvSpPr>
        <p:spPr>
          <a:xfrm>
            <a:off x="9188674" y="619549"/>
            <a:ext cx="189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 villin-A546</a:t>
            </a:r>
          </a:p>
        </p:txBody>
      </p:sp>
    </p:spTree>
    <p:extLst>
      <p:ext uri="{BB962C8B-B14F-4D97-AF65-F5344CB8AC3E}">
        <p14:creationId xmlns:p14="http://schemas.microsoft.com/office/powerpoint/2010/main" val="33025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26F3-96B1-EBEA-683F-FD5C6C42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75" y="-178339"/>
            <a:ext cx="10515600" cy="1127245"/>
          </a:xfrm>
        </p:spPr>
        <p:txBody>
          <a:bodyPr/>
          <a:lstStyle/>
          <a:p>
            <a:r>
              <a:rPr lang="en-US" dirty="0"/>
              <a:t>Far Red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D1FEE-B0C7-0E73-2940-D8BD61C1477C}"/>
              </a:ext>
            </a:extLst>
          </p:cNvPr>
          <p:cNvSpPr txBox="1"/>
          <p:nvPr/>
        </p:nvSpPr>
        <p:spPr>
          <a:xfrm rot="16200000">
            <a:off x="-227247" y="2250071"/>
            <a:ext cx="8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34050-A8DD-AC1C-057E-0875ED813ACF}"/>
              </a:ext>
            </a:extLst>
          </p:cNvPr>
          <p:cNvSpPr txBox="1"/>
          <p:nvPr/>
        </p:nvSpPr>
        <p:spPr>
          <a:xfrm rot="16200000">
            <a:off x="-306402" y="518659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Bleached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3BCB5B3-3B3A-D104-7C7F-949DFB2275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199323"/>
              </p:ext>
            </p:extLst>
          </p:nvPr>
        </p:nvGraphicFramePr>
        <p:xfrm>
          <a:off x="521989" y="1410277"/>
          <a:ext cx="3257616" cy="226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15240" imgH="6048360" progId="PBrush">
                  <p:embed/>
                </p:oleObj>
              </mc:Choice>
              <mc:Fallback>
                <p:oleObj name="Bitmap Image" r:id="rId2" imgW="8715240" imgH="6048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1989" y="1410277"/>
                        <a:ext cx="3257616" cy="226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43B37E9-B458-4F91-C9E4-5393369F5E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231796"/>
              </p:ext>
            </p:extLst>
          </p:nvPr>
        </p:nvGraphicFramePr>
        <p:xfrm>
          <a:off x="521989" y="3922344"/>
          <a:ext cx="3338652" cy="244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505720" imgH="6219720" progId="PBrush">
                  <p:embed/>
                </p:oleObj>
              </mc:Choice>
              <mc:Fallback>
                <p:oleObj name="Bitmap Image" r:id="rId4" imgW="8505720" imgH="6219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1989" y="3922344"/>
                        <a:ext cx="3338652" cy="2441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8AABE5A-8F76-A785-DBD0-233F03F88D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834353"/>
              </p:ext>
            </p:extLst>
          </p:nvPr>
        </p:nvGraphicFramePr>
        <p:xfrm>
          <a:off x="4149304" y="1167586"/>
          <a:ext cx="3459193" cy="2448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8867880" imgH="6276960" progId="PBrush">
                  <p:embed/>
                </p:oleObj>
              </mc:Choice>
              <mc:Fallback>
                <p:oleObj name="Bitmap Image" r:id="rId6" imgW="8867880" imgH="6276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49304" y="1167586"/>
                        <a:ext cx="3459193" cy="2448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267FE05-8FC0-1A0B-36E0-BF8D6965B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890159"/>
              </p:ext>
            </p:extLst>
          </p:nvPr>
        </p:nvGraphicFramePr>
        <p:xfrm>
          <a:off x="4225685" y="3834824"/>
          <a:ext cx="3338652" cy="239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8620200" imgH="6181560" progId="PBrush">
                  <p:embed/>
                </p:oleObj>
              </mc:Choice>
              <mc:Fallback>
                <p:oleObj name="Bitmap Image" r:id="rId8" imgW="8620200" imgH="6181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25685" y="3834824"/>
                        <a:ext cx="3338652" cy="239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47F5EB9-DC56-9087-33AE-72B66E011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461377"/>
              </p:ext>
            </p:extLst>
          </p:nvPr>
        </p:nvGraphicFramePr>
        <p:xfrm>
          <a:off x="7899551" y="1040076"/>
          <a:ext cx="3770460" cy="2703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8886960" imgH="6372360" progId="PBrush">
                  <p:embed/>
                </p:oleObj>
              </mc:Choice>
              <mc:Fallback>
                <p:oleObj name="Bitmap Image" r:id="rId10" imgW="8886960" imgH="6372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99551" y="1040076"/>
                        <a:ext cx="3770460" cy="2703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6200B81-3042-2049-703D-98C0F4EC5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2788"/>
              </p:ext>
            </p:extLst>
          </p:nvPr>
        </p:nvGraphicFramePr>
        <p:xfrm>
          <a:off x="7929381" y="3872842"/>
          <a:ext cx="3672967" cy="2540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8772480" imgH="6067440" progId="PBrush">
                  <p:embed/>
                </p:oleObj>
              </mc:Choice>
              <mc:Fallback>
                <p:oleObj name="Bitmap Image" r:id="rId12" imgW="8772480" imgH="6067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29381" y="3872842"/>
                        <a:ext cx="3672967" cy="2540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19F255-D98D-A17C-D82F-A8E20251EBE4}"/>
              </a:ext>
            </a:extLst>
          </p:cNvPr>
          <p:cNvSpPr txBox="1"/>
          <p:nvPr/>
        </p:nvSpPr>
        <p:spPr>
          <a:xfrm>
            <a:off x="1381150" y="789628"/>
            <a:ext cx="172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1 -Nothing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D0C15-F981-D80E-E774-0CBEE7820498}"/>
              </a:ext>
            </a:extLst>
          </p:cNvPr>
          <p:cNvSpPr txBox="1"/>
          <p:nvPr/>
        </p:nvSpPr>
        <p:spPr>
          <a:xfrm>
            <a:off x="4499220" y="764240"/>
            <a:ext cx="272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Gamma Actin-A647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F32CE-53E4-201B-527A-9B35CDE526EF}"/>
              </a:ext>
            </a:extLst>
          </p:cNvPr>
          <p:cNvSpPr txBox="1"/>
          <p:nvPr/>
        </p:nvSpPr>
        <p:spPr>
          <a:xfrm>
            <a:off x="8208722" y="579574"/>
            <a:ext cx="263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 Na/K ATPase-A647</a:t>
            </a:r>
          </a:p>
        </p:txBody>
      </p:sp>
    </p:spTree>
    <p:extLst>
      <p:ext uri="{BB962C8B-B14F-4D97-AF65-F5344CB8AC3E}">
        <p14:creationId xmlns:p14="http://schemas.microsoft.com/office/powerpoint/2010/main" val="354894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C0F8C-9F28-FEED-CBDC-0ACFD016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08"/>
            <a:ext cx="10515600" cy="6441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Hoescht</a:t>
            </a:r>
            <a:r>
              <a:rPr lang="en-US" dirty="0"/>
              <a:t> Bleaching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0E61F-28BD-6529-ABEA-76941BB7F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4AA9FEA-75A3-75EB-74AB-FF11DF06EC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38488"/>
              </p:ext>
            </p:extLst>
          </p:nvPr>
        </p:nvGraphicFramePr>
        <p:xfrm>
          <a:off x="127660" y="1665348"/>
          <a:ext cx="5968340" cy="4511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286920" imgH="7020000" progId="PBrush">
                  <p:embed/>
                </p:oleObj>
              </mc:Choice>
              <mc:Fallback>
                <p:oleObj name="Bitmap Image" r:id="rId2" imgW="9286920" imgH="7020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7660" y="1665348"/>
                        <a:ext cx="5968340" cy="4511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3BA7DC3-C1AB-6A09-38DD-8624DEBCD7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72597"/>
              </p:ext>
            </p:extLst>
          </p:nvPr>
        </p:nvGraphicFramePr>
        <p:xfrm>
          <a:off x="6096000" y="1643782"/>
          <a:ext cx="6286915" cy="4511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782280" imgH="7020000" progId="PBrush">
                  <p:embed/>
                </p:oleObj>
              </mc:Choice>
              <mc:Fallback>
                <p:oleObj name="Bitmap Image" r:id="rId4" imgW="9782280" imgH="7020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43782"/>
                        <a:ext cx="6286915" cy="4511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A35472-D696-EC1D-94AA-DECB57A2ACFB}"/>
              </a:ext>
            </a:extLst>
          </p:cNvPr>
          <p:cNvSpPr txBox="1"/>
          <p:nvPr/>
        </p:nvSpPr>
        <p:spPr>
          <a:xfrm>
            <a:off x="2689150" y="1212495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85355-CA3E-E64B-8392-49CFFA47A7BE}"/>
              </a:ext>
            </a:extLst>
          </p:cNvPr>
          <p:cNvSpPr txBox="1"/>
          <p:nvPr/>
        </p:nvSpPr>
        <p:spPr>
          <a:xfrm>
            <a:off x="8478543" y="1212495"/>
            <a:ext cx="152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Bleach</a:t>
            </a:r>
          </a:p>
        </p:txBody>
      </p:sp>
    </p:spTree>
    <p:extLst>
      <p:ext uri="{BB962C8B-B14F-4D97-AF65-F5344CB8AC3E}">
        <p14:creationId xmlns:p14="http://schemas.microsoft.com/office/powerpoint/2010/main" val="455353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397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Bitmap Image</vt:lpstr>
      <vt:lpstr>Slide Bleach Analysis</vt:lpstr>
      <vt:lpstr>Outline</vt:lpstr>
      <vt:lpstr>Green Channel</vt:lpstr>
      <vt:lpstr>A488</vt:lpstr>
      <vt:lpstr>A488 intensity vs cycle (and bleach count)</vt:lpstr>
      <vt:lpstr>Red Channel Notes</vt:lpstr>
      <vt:lpstr>Red Channel</vt:lpstr>
      <vt:lpstr>Far Red Channel</vt:lpstr>
      <vt:lpstr>Hoescht Bleaching</vt:lpstr>
      <vt:lpstr>Notes on experimental rerun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Bleach Analysis</dc:title>
  <dc:creator>michael anderson</dc:creator>
  <cp:lastModifiedBy>michael anderson</cp:lastModifiedBy>
  <cp:revision>8</cp:revision>
  <dcterms:created xsi:type="dcterms:W3CDTF">2022-09-06T17:01:29Z</dcterms:created>
  <dcterms:modified xsi:type="dcterms:W3CDTF">2022-09-06T18:56:06Z</dcterms:modified>
</cp:coreProperties>
</file>